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7" r:id="rId2"/>
    <p:sldId id="275" r:id="rId3"/>
    <p:sldId id="317" r:id="rId4"/>
    <p:sldId id="318" r:id="rId5"/>
    <p:sldId id="320" r:id="rId6"/>
    <p:sldId id="319" r:id="rId7"/>
    <p:sldId id="321" r:id="rId8"/>
    <p:sldId id="322" r:id="rId9"/>
    <p:sldId id="323" r:id="rId10"/>
    <p:sldId id="325" r:id="rId11"/>
    <p:sldId id="268" r:id="rId12"/>
  </p:sldIdLst>
  <p:sldSz cx="9721850" cy="7200900"/>
  <p:notesSz cx="6858000" cy="9144000"/>
  <p:defaultTextStyle>
    <a:defPPr>
      <a:defRPr lang="ru-RU"/>
    </a:defPPr>
    <a:lvl1pPr marL="0" algn="l" defTabSz="96697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83489" algn="l" defTabSz="96697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66978" algn="l" defTabSz="96697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450467" algn="l" defTabSz="96697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933956" algn="l" defTabSz="96697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417445" algn="l" defTabSz="96697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900934" algn="l" defTabSz="96697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384423" algn="l" defTabSz="96697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867912" algn="l" defTabSz="96697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68">
          <p15:clr>
            <a:srgbClr val="A4A3A4"/>
          </p15:clr>
        </p15:guide>
        <p15:guide id="2" pos="306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7E"/>
    <a:srgbClr val="BDE4FF"/>
    <a:srgbClr val="D5D5FF"/>
    <a:srgbClr val="C1C1FF"/>
    <a:srgbClr val="D8C5FF"/>
    <a:srgbClr val="E8FFD1"/>
    <a:srgbClr val="EDC9FF"/>
    <a:srgbClr val="E8B9FF"/>
    <a:srgbClr val="FFD0C5"/>
    <a:srgbClr val="FFC5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268" autoAdjust="0"/>
    <p:restoredTop sz="93548" autoAdjust="0"/>
  </p:normalViewPr>
  <p:slideViewPr>
    <p:cSldViewPr>
      <p:cViewPr varScale="1">
        <p:scale>
          <a:sx n="88" d="100"/>
          <a:sy n="88" d="100"/>
        </p:scale>
        <p:origin x="1146" y="90"/>
      </p:cViewPr>
      <p:guideLst>
        <p:guide orient="horz" pos="2268"/>
        <p:guide pos="306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F1ABDF-D9CE-4A5C-B341-C8775E6C02E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14425" y="685800"/>
            <a:ext cx="46291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26B0BF-CAF4-4608-84A3-08538D5B999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/>
  <p:notesStyle>
    <a:lvl1pPr marL="0" algn="l" defTabSz="96697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83489" algn="l" defTabSz="96697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66978" algn="l" defTabSz="96697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450467" algn="l" defTabSz="96697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933956" algn="l" defTabSz="96697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417445" algn="l" defTabSz="96697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900934" algn="l" defTabSz="96697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384423" algn="l" defTabSz="96697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867912" algn="l" defTabSz="96697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14425" y="685800"/>
            <a:ext cx="462915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14425" y="685800"/>
            <a:ext cx="462915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14425" y="685800"/>
            <a:ext cx="462915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14425" y="685800"/>
            <a:ext cx="462915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14425" y="685800"/>
            <a:ext cx="462915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14425" y="685800"/>
            <a:ext cx="462915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14425" y="685800"/>
            <a:ext cx="462915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14425" y="685800"/>
            <a:ext cx="462915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14425" y="685800"/>
            <a:ext cx="462915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14425" y="685800"/>
            <a:ext cx="462915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9139" y="2236947"/>
            <a:ext cx="8263573" cy="154352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58278" y="4080510"/>
            <a:ext cx="6805295" cy="184023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834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669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50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339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174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9009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3844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8679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52668-4C94-441C-9CB0-10F7935AF08D}" type="datetimeFigureOut">
              <a:rPr lang="ru-RU" smtClean="0"/>
              <a:pPr/>
              <a:t>07.10.2020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91575-85DB-4D36-AB59-D9009288C9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52668-4C94-441C-9CB0-10F7935AF08D}" type="datetimeFigureOut">
              <a:rPr lang="ru-RU" smtClean="0"/>
              <a:pPr/>
              <a:t>07.10.2020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91575-85DB-4D36-AB59-D9009288C9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48341" y="288371"/>
            <a:ext cx="2187416" cy="61441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86092" y="288371"/>
            <a:ext cx="6400218" cy="61441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52668-4C94-441C-9CB0-10F7935AF08D}" type="datetimeFigureOut">
              <a:rPr lang="ru-RU" smtClean="0"/>
              <a:pPr/>
              <a:t>07.10.2020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91575-85DB-4D36-AB59-D9009288C9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52668-4C94-441C-9CB0-10F7935AF08D}" type="datetimeFigureOut">
              <a:rPr lang="ru-RU" smtClean="0"/>
              <a:pPr/>
              <a:t>07.10.2020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91575-85DB-4D36-AB59-D9009288C9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7959" y="4627245"/>
            <a:ext cx="8263573" cy="1430179"/>
          </a:xfrm>
        </p:spPr>
        <p:txBody>
          <a:bodyPr anchor="t"/>
          <a:lstStyle>
            <a:lvl1pPr algn="l">
              <a:defRPr sz="42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67959" y="3052049"/>
            <a:ext cx="8263573" cy="1575196"/>
          </a:xfrm>
        </p:spPr>
        <p:txBody>
          <a:bodyPr anchor="b"/>
          <a:lstStyle>
            <a:lvl1pPr marL="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1pPr>
            <a:lvl2pPr marL="48348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66978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5046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3395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41744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90093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38442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86791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52668-4C94-441C-9CB0-10F7935AF08D}" type="datetimeFigureOut">
              <a:rPr lang="ru-RU" smtClean="0"/>
              <a:pPr/>
              <a:t>07.10.2020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91575-85DB-4D36-AB59-D9009288C9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86093" y="1680211"/>
            <a:ext cx="4293817" cy="4752261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41940" y="1680211"/>
            <a:ext cx="4293817" cy="4752261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52668-4C94-441C-9CB0-10F7935AF08D}" type="datetimeFigureOut">
              <a:rPr lang="ru-RU" smtClean="0"/>
              <a:pPr/>
              <a:t>07.10.2020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91575-85DB-4D36-AB59-D9009288C9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86093" y="1611869"/>
            <a:ext cx="4295505" cy="671750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83489" indent="0">
              <a:buNone/>
              <a:defRPr sz="2100" b="1"/>
            </a:lvl2pPr>
            <a:lvl3pPr marL="966978" indent="0">
              <a:buNone/>
              <a:defRPr sz="1900" b="1"/>
            </a:lvl3pPr>
            <a:lvl4pPr marL="1450467" indent="0">
              <a:buNone/>
              <a:defRPr sz="1700" b="1"/>
            </a:lvl4pPr>
            <a:lvl5pPr marL="1933956" indent="0">
              <a:buNone/>
              <a:defRPr sz="1700" b="1"/>
            </a:lvl5pPr>
            <a:lvl6pPr marL="2417445" indent="0">
              <a:buNone/>
              <a:defRPr sz="1700" b="1"/>
            </a:lvl6pPr>
            <a:lvl7pPr marL="2900934" indent="0">
              <a:buNone/>
              <a:defRPr sz="1700" b="1"/>
            </a:lvl7pPr>
            <a:lvl8pPr marL="3384423" indent="0">
              <a:buNone/>
              <a:defRPr sz="1700" b="1"/>
            </a:lvl8pPr>
            <a:lvl9pPr marL="3867912" indent="0">
              <a:buNone/>
              <a:defRPr sz="17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6093" y="2283619"/>
            <a:ext cx="4295505" cy="4148852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938565" y="1611869"/>
            <a:ext cx="4297193" cy="671750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83489" indent="0">
              <a:buNone/>
              <a:defRPr sz="2100" b="1"/>
            </a:lvl2pPr>
            <a:lvl3pPr marL="966978" indent="0">
              <a:buNone/>
              <a:defRPr sz="1900" b="1"/>
            </a:lvl3pPr>
            <a:lvl4pPr marL="1450467" indent="0">
              <a:buNone/>
              <a:defRPr sz="1700" b="1"/>
            </a:lvl4pPr>
            <a:lvl5pPr marL="1933956" indent="0">
              <a:buNone/>
              <a:defRPr sz="1700" b="1"/>
            </a:lvl5pPr>
            <a:lvl6pPr marL="2417445" indent="0">
              <a:buNone/>
              <a:defRPr sz="1700" b="1"/>
            </a:lvl6pPr>
            <a:lvl7pPr marL="2900934" indent="0">
              <a:buNone/>
              <a:defRPr sz="1700" b="1"/>
            </a:lvl7pPr>
            <a:lvl8pPr marL="3384423" indent="0">
              <a:buNone/>
              <a:defRPr sz="1700" b="1"/>
            </a:lvl8pPr>
            <a:lvl9pPr marL="3867912" indent="0">
              <a:buNone/>
              <a:defRPr sz="17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938565" y="2283619"/>
            <a:ext cx="4297193" cy="4148852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52668-4C94-441C-9CB0-10F7935AF08D}" type="datetimeFigureOut">
              <a:rPr lang="ru-RU" smtClean="0"/>
              <a:pPr/>
              <a:t>07.10.2020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91575-85DB-4D36-AB59-D9009288C9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52668-4C94-441C-9CB0-10F7935AF08D}" type="datetimeFigureOut">
              <a:rPr lang="ru-RU" smtClean="0"/>
              <a:pPr/>
              <a:t>07.10.2020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91575-85DB-4D36-AB59-D9009288C9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52668-4C94-441C-9CB0-10F7935AF08D}" type="datetimeFigureOut">
              <a:rPr lang="ru-RU" smtClean="0"/>
              <a:pPr/>
              <a:t>07.10.2020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91575-85DB-4D36-AB59-D9009288C9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6093" y="286702"/>
            <a:ext cx="3198422" cy="1220153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00973" y="286703"/>
            <a:ext cx="5434784" cy="6145769"/>
          </a:xfrm>
        </p:spPr>
        <p:txBody>
          <a:bodyPr/>
          <a:lstStyle>
            <a:lvl1pPr>
              <a:defRPr sz="3400"/>
            </a:lvl1pPr>
            <a:lvl2pPr>
              <a:defRPr sz="30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6093" y="1506856"/>
            <a:ext cx="3198422" cy="4925616"/>
          </a:xfrm>
        </p:spPr>
        <p:txBody>
          <a:bodyPr/>
          <a:lstStyle>
            <a:lvl1pPr marL="0" indent="0">
              <a:buNone/>
              <a:defRPr sz="1500"/>
            </a:lvl1pPr>
            <a:lvl2pPr marL="483489" indent="0">
              <a:buNone/>
              <a:defRPr sz="1300"/>
            </a:lvl2pPr>
            <a:lvl3pPr marL="966978" indent="0">
              <a:buNone/>
              <a:defRPr sz="1100"/>
            </a:lvl3pPr>
            <a:lvl4pPr marL="1450467" indent="0">
              <a:buNone/>
              <a:defRPr sz="1000"/>
            </a:lvl4pPr>
            <a:lvl5pPr marL="1933956" indent="0">
              <a:buNone/>
              <a:defRPr sz="1000"/>
            </a:lvl5pPr>
            <a:lvl6pPr marL="2417445" indent="0">
              <a:buNone/>
              <a:defRPr sz="1000"/>
            </a:lvl6pPr>
            <a:lvl7pPr marL="2900934" indent="0">
              <a:buNone/>
              <a:defRPr sz="1000"/>
            </a:lvl7pPr>
            <a:lvl8pPr marL="3384423" indent="0">
              <a:buNone/>
              <a:defRPr sz="1000"/>
            </a:lvl8pPr>
            <a:lvl9pPr marL="3867912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52668-4C94-441C-9CB0-10F7935AF08D}" type="datetimeFigureOut">
              <a:rPr lang="ru-RU" smtClean="0"/>
              <a:pPr/>
              <a:t>07.10.2020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91575-85DB-4D36-AB59-D9009288C9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5551" y="5040630"/>
            <a:ext cx="5833110" cy="595075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05551" y="643414"/>
            <a:ext cx="5833110" cy="4320540"/>
          </a:xfrm>
        </p:spPr>
        <p:txBody>
          <a:bodyPr/>
          <a:lstStyle>
            <a:lvl1pPr marL="0" indent="0">
              <a:buNone/>
              <a:defRPr sz="3400"/>
            </a:lvl1pPr>
            <a:lvl2pPr marL="483489" indent="0">
              <a:buNone/>
              <a:defRPr sz="3000"/>
            </a:lvl2pPr>
            <a:lvl3pPr marL="966978" indent="0">
              <a:buNone/>
              <a:defRPr sz="2500"/>
            </a:lvl3pPr>
            <a:lvl4pPr marL="1450467" indent="0">
              <a:buNone/>
              <a:defRPr sz="2100"/>
            </a:lvl4pPr>
            <a:lvl5pPr marL="1933956" indent="0">
              <a:buNone/>
              <a:defRPr sz="2100"/>
            </a:lvl5pPr>
            <a:lvl6pPr marL="2417445" indent="0">
              <a:buNone/>
              <a:defRPr sz="2100"/>
            </a:lvl6pPr>
            <a:lvl7pPr marL="2900934" indent="0">
              <a:buNone/>
              <a:defRPr sz="2100"/>
            </a:lvl7pPr>
            <a:lvl8pPr marL="3384423" indent="0">
              <a:buNone/>
              <a:defRPr sz="2100"/>
            </a:lvl8pPr>
            <a:lvl9pPr marL="3867912" indent="0">
              <a:buNone/>
              <a:defRPr sz="21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05551" y="5635705"/>
            <a:ext cx="5833110" cy="845105"/>
          </a:xfrm>
        </p:spPr>
        <p:txBody>
          <a:bodyPr/>
          <a:lstStyle>
            <a:lvl1pPr marL="0" indent="0">
              <a:buNone/>
              <a:defRPr sz="1500"/>
            </a:lvl1pPr>
            <a:lvl2pPr marL="483489" indent="0">
              <a:buNone/>
              <a:defRPr sz="1300"/>
            </a:lvl2pPr>
            <a:lvl3pPr marL="966978" indent="0">
              <a:buNone/>
              <a:defRPr sz="1100"/>
            </a:lvl3pPr>
            <a:lvl4pPr marL="1450467" indent="0">
              <a:buNone/>
              <a:defRPr sz="1000"/>
            </a:lvl4pPr>
            <a:lvl5pPr marL="1933956" indent="0">
              <a:buNone/>
              <a:defRPr sz="1000"/>
            </a:lvl5pPr>
            <a:lvl6pPr marL="2417445" indent="0">
              <a:buNone/>
              <a:defRPr sz="1000"/>
            </a:lvl6pPr>
            <a:lvl7pPr marL="2900934" indent="0">
              <a:buNone/>
              <a:defRPr sz="1000"/>
            </a:lvl7pPr>
            <a:lvl8pPr marL="3384423" indent="0">
              <a:buNone/>
              <a:defRPr sz="1000"/>
            </a:lvl8pPr>
            <a:lvl9pPr marL="3867912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52668-4C94-441C-9CB0-10F7935AF08D}" type="datetimeFigureOut">
              <a:rPr lang="ru-RU" smtClean="0"/>
              <a:pPr/>
              <a:t>07.10.2020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91575-85DB-4D36-AB59-D9009288C9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6093" y="288370"/>
            <a:ext cx="8749665" cy="1200150"/>
          </a:xfrm>
          <a:prstGeom prst="rect">
            <a:avLst/>
          </a:prstGeom>
        </p:spPr>
        <p:txBody>
          <a:bodyPr vert="horz" lIns="96698" tIns="48349" rIns="96698" bIns="48349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86093" y="1680211"/>
            <a:ext cx="8749665" cy="4752261"/>
          </a:xfrm>
          <a:prstGeom prst="rect">
            <a:avLst/>
          </a:prstGeom>
        </p:spPr>
        <p:txBody>
          <a:bodyPr vert="horz" lIns="96698" tIns="48349" rIns="96698" bIns="48349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86092" y="6674168"/>
            <a:ext cx="2268432" cy="383381"/>
          </a:xfrm>
          <a:prstGeom prst="rect">
            <a:avLst/>
          </a:prstGeom>
        </p:spPr>
        <p:txBody>
          <a:bodyPr vert="horz" lIns="96698" tIns="48349" rIns="96698" bIns="48349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52668-4C94-441C-9CB0-10F7935AF08D}" type="datetimeFigureOut">
              <a:rPr lang="ru-RU" smtClean="0"/>
              <a:pPr/>
              <a:t>07.10.2020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21632" y="6674168"/>
            <a:ext cx="3078586" cy="383381"/>
          </a:xfrm>
          <a:prstGeom prst="rect">
            <a:avLst/>
          </a:prstGeom>
        </p:spPr>
        <p:txBody>
          <a:bodyPr vert="horz" lIns="96698" tIns="48349" rIns="96698" bIns="48349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967326" y="6674168"/>
            <a:ext cx="2268432" cy="383381"/>
          </a:xfrm>
          <a:prstGeom prst="rect">
            <a:avLst/>
          </a:prstGeom>
        </p:spPr>
        <p:txBody>
          <a:bodyPr vert="horz" lIns="96698" tIns="48349" rIns="96698" bIns="48349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291575-85DB-4D36-AB59-D9009288C90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66978" rtl="0" eaLnBrk="1" latinLnBrk="0" hangingPunct="1">
        <a:spcBef>
          <a:spcPct val="0"/>
        </a:spcBef>
        <a:buNone/>
        <a:defRPr sz="4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2617" indent="-362617" algn="l" defTabSz="966978" rtl="0" eaLnBrk="1" latinLnBrk="0" hangingPunct="1">
        <a:spcBef>
          <a:spcPct val="20000"/>
        </a:spcBef>
        <a:buFont typeface="Arial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1pPr>
      <a:lvl2pPr marL="785670" indent="-302181" algn="l" defTabSz="966978" rtl="0" eaLnBrk="1" latinLnBrk="0" hangingPunct="1">
        <a:spcBef>
          <a:spcPct val="20000"/>
        </a:spcBef>
        <a:buFont typeface="Arial" pitchFamily="34" charset="0"/>
        <a:buChar char="–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208723" indent="-241745" algn="l" defTabSz="966978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92212" indent="-241745" algn="l" defTabSz="966978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75701" indent="-241745" algn="l" defTabSz="966978" rtl="0" eaLnBrk="1" latinLnBrk="0" hangingPunct="1">
        <a:spcBef>
          <a:spcPct val="20000"/>
        </a:spcBef>
        <a:buFont typeface="Arial" pitchFamily="34" charset="0"/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59190" indent="-241745" algn="l" defTabSz="966978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42679" indent="-241745" algn="l" defTabSz="966978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26168" indent="-241745" algn="l" defTabSz="966978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09657" indent="-241745" algn="l" defTabSz="966978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6697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83489" algn="l" defTabSz="96697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66978" algn="l" defTabSz="96697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50467" algn="l" defTabSz="96697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33956" algn="l" defTabSz="96697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417445" algn="l" defTabSz="96697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00934" algn="l" defTabSz="96697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84423" algn="l" defTabSz="96697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67912" algn="l" defTabSz="96697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 l="31415" t="17577" r="52643" b="48930"/>
          <a:stretch>
            <a:fillRect/>
          </a:stretch>
        </p:blipFill>
        <p:spPr bwMode="auto">
          <a:xfrm>
            <a:off x="0" y="0"/>
            <a:ext cx="3253196" cy="393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5" name="Рисунок 4" descr="раскрытая папк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29756" y="0"/>
            <a:ext cx="3138898" cy="3902884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7" name="Рисунок 6" descr="Клавиатура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45212" y="0"/>
            <a:ext cx="3176638" cy="3902884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497090" y="3298016"/>
            <a:ext cx="8651111" cy="1285343"/>
          </a:xfrm>
          <a:prstGeom prst="parallelogram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</a:schemeClr>
              </a:gs>
              <a:gs pos="25000">
                <a:srgbClr val="56E1E8"/>
              </a:gs>
              <a:gs pos="75000">
                <a:srgbClr val="15A0FF"/>
              </a:gs>
              <a:gs pos="100000">
                <a:srgbClr val="298FFF"/>
              </a:gs>
            </a:gsLst>
            <a:lin ang="16200000" scaled="1"/>
            <a:tileRect/>
          </a:gradFill>
          <a:ln w="57150">
            <a:solidFill>
              <a:schemeClr val="bg1"/>
            </a:solidFill>
          </a:ln>
        </p:spPr>
        <p:txBody>
          <a:bodyPr vert="horz" lIns="96698" tIns="48349" rIns="96698" bIns="48349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500" b="1" dirty="0" smtClean="0"/>
              <a:t>Организация и осуществление образовательной деятельности при сетевой форме реализации образовательных программ</a:t>
            </a:r>
            <a:endParaRPr lang="ru-RU" sz="2500" dirty="0">
              <a:solidFill>
                <a:srgbClr val="000064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>
          <a:xfrm>
            <a:off x="4860925" y="5314962"/>
            <a:ext cx="4535934" cy="785818"/>
          </a:xfrm>
          <a:prstGeom prst="parallelogram">
            <a:avLst/>
          </a:prstGeom>
          <a:solidFill>
            <a:srgbClr val="B7E7FF"/>
          </a:solidFill>
          <a:ln>
            <a:solidFill>
              <a:srgbClr val="0000FF"/>
            </a:solidFill>
          </a:ln>
        </p:spPr>
        <p:txBody>
          <a:bodyPr vert="horz" lIns="96698" tIns="48349" rIns="96698" bIns="48349" rtlCol="0">
            <a:noAutofit/>
          </a:bodyPr>
          <a:lstStyle/>
          <a:p>
            <a:pPr marL="362617" indent="-362617">
              <a:lnSpc>
                <a:spcPct val="130000"/>
              </a:lnSpc>
              <a:defRPr/>
            </a:pPr>
            <a:r>
              <a:rPr lang="ru-RU" altLang="zh-CN" sz="16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  <a:cs typeface="Arial" pitchFamily="34" charset="0"/>
              </a:rPr>
              <a:t>Роменская  Наталья  Васильевна </a:t>
            </a:r>
          </a:p>
          <a:p>
            <a:pPr marL="362617" indent="-362617">
              <a:lnSpc>
                <a:spcPct val="130000"/>
              </a:lnSpc>
              <a:defRPr/>
            </a:pPr>
            <a:r>
              <a:rPr lang="ru-RU" altLang="zh-CN" sz="1600" i="1" spc="1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  <a:cs typeface="Arial" pitchFamily="34" charset="0"/>
              </a:rPr>
              <a:t>ст. методист ГАПОУ КТиХО</a:t>
            </a:r>
          </a:p>
        </p:txBody>
      </p:sp>
      <p:sp>
        <p:nvSpPr>
          <p:cNvPr id="11" name="Подзаголовок 2"/>
          <p:cNvSpPr txBox="1">
            <a:spLocks/>
          </p:cNvSpPr>
          <p:nvPr/>
        </p:nvSpPr>
        <p:spPr>
          <a:xfrm>
            <a:off x="3780805" y="6696794"/>
            <a:ext cx="2016224" cy="378042"/>
          </a:xfrm>
          <a:prstGeom prst="rect">
            <a:avLst/>
          </a:prstGeom>
        </p:spPr>
        <p:txBody>
          <a:bodyPr vert="horz" lIns="96698" tIns="48349" rIns="96698" bIns="48349" rtlCol="0">
            <a:noAutofit/>
          </a:bodyPr>
          <a:lstStyle/>
          <a:p>
            <a:pPr marL="362617" indent="-362617">
              <a:defRPr/>
            </a:pPr>
            <a:r>
              <a:rPr lang="ru-RU" altLang="zh-CN" sz="16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  <a:cs typeface="Arial" pitchFamily="34" charset="0"/>
              </a:rPr>
              <a:t>Самара, 2020</a:t>
            </a:r>
          </a:p>
          <a:p>
            <a:pPr marL="362617" indent="-362617">
              <a:defRPr/>
            </a:pPr>
            <a:endParaRPr lang="zh-CN" altLang="en-US" sz="1600" i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Arial" pitchFamily="34" charset="0"/>
              <a:cs typeface="Arial" pitchFamily="34" charset="0"/>
            </a:endParaRPr>
          </a:p>
          <a:p>
            <a:pPr marL="362617" indent="-362617">
              <a:spcBef>
                <a:spcPct val="20000"/>
              </a:spcBef>
              <a:defRPr/>
            </a:pPr>
            <a:endParaRPr lang="ru-RU" sz="16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0" y="0"/>
            <a:ext cx="97218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ятиугольник 22"/>
          <p:cNvSpPr/>
          <p:nvPr/>
        </p:nvSpPr>
        <p:spPr>
          <a:xfrm rot="5400000">
            <a:off x="3708797" y="-864046"/>
            <a:ext cx="2232248" cy="7992888"/>
          </a:xfrm>
          <a:prstGeom prst="homePlate">
            <a:avLst/>
          </a:prstGeom>
          <a:solidFill>
            <a:srgbClr val="EBE1FF"/>
          </a:solidFill>
          <a:ln>
            <a:solidFill>
              <a:srgbClr val="A041DB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3"/>
          <p:cNvGrpSpPr/>
          <p:nvPr/>
        </p:nvGrpSpPr>
        <p:grpSpPr>
          <a:xfrm>
            <a:off x="0" y="0"/>
            <a:ext cx="9721850" cy="1113517"/>
            <a:chOff x="0" y="0"/>
            <a:chExt cx="9144000" cy="1060492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1415" t="17577" r="52643" b="48930"/>
            <a:stretch>
              <a:fillRect/>
            </a:stretch>
          </p:blipFill>
          <p:spPr bwMode="auto">
            <a:xfrm>
              <a:off x="0" y="0"/>
              <a:ext cx="3059832" cy="10604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softEdge rad="127000"/>
            </a:effectLst>
          </p:spPr>
        </p:pic>
        <p:pic>
          <p:nvPicPr>
            <p:cNvPr id="6" name="Рисунок 5" descr="раскрытая папка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131841" y="0"/>
              <a:ext cx="2952327" cy="1052736"/>
            </a:xfrm>
            <a:prstGeom prst="rect">
              <a:avLst/>
            </a:prstGeom>
            <a:effectLst>
              <a:softEdge rad="127000"/>
            </a:effectLst>
          </p:spPr>
        </p:pic>
        <p:pic>
          <p:nvPicPr>
            <p:cNvPr id="7" name="Рисунок 6" descr="Клавиатура.jp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156176" y="0"/>
              <a:ext cx="2987824" cy="1052736"/>
            </a:xfrm>
            <a:prstGeom prst="rect">
              <a:avLst/>
            </a:prstGeom>
            <a:effectLst>
              <a:softEdge rad="127000"/>
            </a:effectLst>
          </p:spPr>
        </p:pic>
      </p:grpSp>
      <p:sp>
        <p:nvSpPr>
          <p:cNvPr id="8" name="Прямоугольник 7"/>
          <p:cNvSpPr/>
          <p:nvPr/>
        </p:nvSpPr>
        <p:spPr>
          <a:xfrm>
            <a:off x="267415" y="1710241"/>
            <a:ext cx="9187021" cy="48005"/>
          </a:xfrm>
          <a:prstGeom prst="rect">
            <a:avLst/>
          </a:prstGeom>
          <a:solidFill>
            <a:srgbClr val="000099"/>
          </a:solidFill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698" tIns="48349" rIns="96698" bIns="48349" rtlCol="0" anchor="ctr"/>
          <a:lstStyle/>
          <a:p>
            <a:pPr algn="ctr"/>
            <a:endParaRPr lang="ru-RU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257112" y="1838255"/>
            <a:ext cx="9197581" cy="0"/>
          </a:xfrm>
          <a:prstGeom prst="line">
            <a:avLst/>
          </a:prstGeom>
          <a:ln w="28575"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0" y="1008162"/>
            <a:ext cx="9721850" cy="756084"/>
          </a:xfrm>
        </p:spPr>
        <p:txBody>
          <a:bodyPr>
            <a:noAutofit/>
          </a:bodyPr>
          <a:lstStyle/>
          <a:p>
            <a:r>
              <a:rPr lang="ru-RU" sz="2600" b="1" dirty="0" smtClean="0">
                <a:solidFill>
                  <a:srgbClr val="00007E"/>
                </a:solidFill>
              </a:rPr>
              <a:t>Организация сетевого взаимодействия из опыта ГАПОУ КТиХО</a:t>
            </a:r>
            <a:endParaRPr lang="ru-RU" sz="2600" dirty="0">
              <a:solidFill>
                <a:srgbClr val="00007E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52413" y="3960490"/>
            <a:ext cx="1800200" cy="936104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>
              <a:solidFill>
                <a:schemeClr val="accent1">
                  <a:lumMod val="50000"/>
                </a:schemeClr>
              </a:solidFill>
              <a:latin typeface="+mj-lt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1769" y="4100516"/>
            <a:ext cx="1512168" cy="75713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400" b="1" dirty="0" smtClean="0"/>
              <a:t>ГАПОУ КТиХО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+mj-lt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72493" y="2088282"/>
            <a:ext cx="3600400" cy="683264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600" dirty="0" smtClean="0"/>
              <a:t>Обучающиеся 4 курса специальности 23.02.03 Техническое обслуживание и ремонт автомобильного транспорта </a:t>
            </a:r>
            <a:endParaRPr lang="ru-RU" sz="1600" b="1" dirty="0">
              <a:solidFill>
                <a:srgbClr val="00006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7669237" y="3960490"/>
            <a:ext cx="1800200" cy="936104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>
              <a:solidFill>
                <a:schemeClr val="accent1">
                  <a:lumMod val="50000"/>
                </a:schemeClr>
              </a:solidFill>
              <a:latin typeface="+mj-lt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718445" y="4029078"/>
            <a:ext cx="1610705" cy="75713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400" b="1" dirty="0" smtClean="0"/>
              <a:t>ГАПОУ ТИПК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+mj-lt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229077" y="2088282"/>
            <a:ext cx="2448272" cy="491160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600" dirty="0" smtClean="0"/>
              <a:t>Материально-технические ресурсы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628677" y="3312418"/>
            <a:ext cx="4464496" cy="683264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ru-RU" sz="1600" dirty="0" smtClean="0"/>
              <a:t>ПМ.01 Техническое обслуживание и ремонт автомобильного транспорта. Измерительные системы геометрии кузова.  20 часов</a:t>
            </a:r>
            <a:endParaRPr lang="ru-RU" sz="1600" b="1" dirty="0">
              <a:solidFill>
                <a:srgbClr val="00006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Пятиугольник 24"/>
          <p:cNvSpPr/>
          <p:nvPr/>
        </p:nvSpPr>
        <p:spPr>
          <a:xfrm rot="16200000">
            <a:off x="3708797" y="1800250"/>
            <a:ext cx="2232248" cy="7992888"/>
          </a:xfrm>
          <a:prstGeom prst="homePlate">
            <a:avLst/>
          </a:prstGeom>
          <a:solidFill>
            <a:srgbClr val="EBE1FF"/>
          </a:solidFill>
          <a:ln>
            <a:solidFill>
              <a:srgbClr val="A041DB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>
            <a:off x="5148957" y="6120730"/>
            <a:ext cx="3600400" cy="683264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600" dirty="0" smtClean="0">
                <a:solidFill>
                  <a:schemeClr val="tx1"/>
                </a:solidFill>
              </a:rPr>
              <a:t>обучающиеся 2 курса профессии 08.01.25 Мастер отделочных строительных и декоративных работ</a:t>
            </a:r>
            <a:endParaRPr lang="ru-RU" sz="1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00485" y="6336754"/>
            <a:ext cx="2448272" cy="491160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600" dirty="0" smtClean="0"/>
              <a:t>Материально-технические ресурсы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700685" y="4896594"/>
            <a:ext cx="4464496" cy="686535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ru-RU" sz="1600" dirty="0" smtClean="0"/>
              <a:t>ПМ.03 Выполнение малярных и декоративно-художественных работ. Подготовка и покраска двери и </a:t>
            </a:r>
            <a:r>
              <a:rPr lang="ru-RU" sz="1600" dirty="0" err="1" smtClean="0"/>
              <a:t>молдинга</a:t>
            </a:r>
            <a:r>
              <a:rPr lang="ru-RU" sz="1600" dirty="0" smtClean="0"/>
              <a:t>.  20 часов </a:t>
            </a:r>
            <a:endParaRPr lang="ru-RU" sz="1600" b="1" dirty="0">
              <a:solidFill>
                <a:srgbClr val="00006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1293543" y="2880370"/>
            <a:ext cx="2169055" cy="29258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600" dirty="0" smtClean="0"/>
              <a:t>Педагогические кадры</a:t>
            </a:r>
            <a:endParaRPr lang="ru-RU" sz="1600" b="1" dirty="0">
              <a:solidFill>
                <a:srgbClr val="00006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6013053" y="5760690"/>
            <a:ext cx="2169055" cy="29258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600" dirty="0" smtClean="0"/>
              <a:t>Педагогические кадры</a:t>
            </a:r>
            <a:endParaRPr lang="ru-RU" sz="1600" b="1" dirty="0">
              <a:solidFill>
                <a:srgbClr val="00006C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4" name="Прямая со стрелкой 33"/>
          <p:cNvCxnSpPr/>
          <p:nvPr/>
        </p:nvCxnSpPr>
        <p:spPr>
          <a:xfrm flipH="1" flipV="1">
            <a:off x="7957269" y="2592338"/>
            <a:ext cx="1368152" cy="1368152"/>
          </a:xfrm>
          <a:prstGeom prst="straightConnector1">
            <a:avLst/>
          </a:prstGeom>
          <a:ln w="190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>
            <a:off x="396429" y="4896594"/>
            <a:ext cx="1152128" cy="1440160"/>
          </a:xfrm>
          <a:prstGeom prst="straightConnector1">
            <a:avLst/>
          </a:prstGeom>
          <a:ln w="190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 flipH="1">
            <a:off x="8317309" y="4896594"/>
            <a:ext cx="1008112" cy="1080120"/>
          </a:xfrm>
          <a:prstGeom prst="straightConnector1">
            <a:avLst/>
          </a:prstGeom>
          <a:ln w="190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 flipV="1">
            <a:off x="324421" y="2880370"/>
            <a:ext cx="864096" cy="1080120"/>
          </a:xfrm>
          <a:prstGeom prst="straightConnector1">
            <a:avLst/>
          </a:prstGeom>
          <a:ln w="190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3978492"/>
            <a:ext cx="9721850" cy="3222408"/>
          </a:xfrm>
          <a:prstGeom prst="rect">
            <a:avLst/>
          </a:prstGeom>
          <a:solidFill>
            <a:srgbClr val="C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698" tIns="48349" rIns="96698" bIns="48349" rtlCol="0" anchor="ctr"/>
          <a:lstStyle/>
          <a:p>
            <a:pPr algn="ctr"/>
            <a:endParaRPr lang="ru-RU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l="31415" t="17577" r="52643" b="48930"/>
          <a:stretch>
            <a:fillRect/>
          </a:stretch>
        </p:blipFill>
        <p:spPr bwMode="auto">
          <a:xfrm>
            <a:off x="0" y="0"/>
            <a:ext cx="3253196" cy="393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раскрытая папк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29756" y="0"/>
            <a:ext cx="3138898" cy="3902884"/>
          </a:xfrm>
          <a:prstGeom prst="rect">
            <a:avLst/>
          </a:prstGeom>
        </p:spPr>
      </p:pic>
      <p:pic>
        <p:nvPicPr>
          <p:cNvPr id="7" name="Рисунок 6" descr="Клавиатур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45212" y="0"/>
            <a:ext cx="3176638" cy="3902884"/>
          </a:xfrm>
          <a:prstGeom prst="rect">
            <a:avLst/>
          </a:prstGeom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650207" y="4658968"/>
            <a:ext cx="8263573" cy="1587776"/>
          </a:xfrm>
          <a:prstGeom prst="parallelogram">
            <a:avLst/>
          </a:prstGeom>
          <a:gradFill flip="none" rotWithShape="1">
            <a:gsLst>
              <a:gs pos="0">
                <a:schemeClr val="accent5">
                  <a:lumMod val="75000"/>
                </a:schemeClr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16200000" scaled="1"/>
            <a:tileRect/>
          </a:gradFill>
          <a:ln w="57150">
            <a:solidFill>
              <a:schemeClr val="bg1"/>
            </a:solidFill>
          </a:ln>
        </p:spPr>
        <p:txBody>
          <a:bodyPr vert="horz" lIns="96698" tIns="48349" rIns="96698" bIns="48349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ru-RU" sz="3800" b="1" i="1" dirty="0" smtClean="0">
                <a:solidFill>
                  <a:srgbClr val="000064"/>
                </a:solidFill>
                <a:latin typeface="Arial" pitchFamily="34" charset="0"/>
                <a:cs typeface="Arial" pitchFamily="34" charset="0"/>
              </a:rPr>
              <a:t>Благодарю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"/>
          <p:cNvGrpSpPr/>
          <p:nvPr/>
        </p:nvGrpSpPr>
        <p:grpSpPr>
          <a:xfrm>
            <a:off x="0" y="0"/>
            <a:ext cx="9721850" cy="1113517"/>
            <a:chOff x="0" y="0"/>
            <a:chExt cx="9144000" cy="1060492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1415" t="17577" r="52643" b="48930"/>
            <a:stretch>
              <a:fillRect/>
            </a:stretch>
          </p:blipFill>
          <p:spPr bwMode="auto">
            <a:xfrm>
              <a:off x="0" y="0"/>
              <a:ext cx="3059832" cy="10604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softEdge rad="127000"/>
            </a:effectLst>
          </p:spPr>
        </p:pic>
        <p:pic>
          <p:nvPicPr>
            <p:cNvPr id="6" name="Рисунок 5" descr="раскрытая папка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131841" y="0"/>
              <a:ext cx="2952327" cy="1052736"/>
            </a:xfrm>
            <a:prstGeom prst="rect">
              <a:avLst/>
            </a:prstGeom>
            <a:effectLst>
              <a:softEdge rad="127000"/>
            </a:effectLst>
          </p:spPr>
        </p:pic>
        <p:pic>
          <p:nvPicPr>
            <p:cNvPr id="7" name="Рисунок 6" descr="Клавиатура.jp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156176" y="0"/>
              <a:ext cx="2987824" cy="1052736"/>
            </a:xfrm>
            <a:prstGeom prst="rect">
              <a:avLst/>
            </a:prstGeom>
            <a:effectLst>
              <a:softEdge rad="127000"/>
            </a:effectLst>
          </p:spPr>
        </p:pic>
      </p:grpSp>
      <p:sp>
        <p:nvSpPr>
          <p:cNvPr id="8" name="Прямоугольник 7"/>
          <p:cNvSpPr/>
          <p:nvPr/>
        </p:nvSpPr>
        <p:spPr>
          <a:xfrm>
            <a:off x="267415" y="1710241"/>
            <a:ext cx="9187021" cy="48005"/>
          </a:xfrm>
          <a:prstGeom prst="rect">
            <a:avLst/>
          </a:prstGeom>
          <a:solidFill>
            <a:srgbClr val="000099"/>
          </a:solidFill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698" tIns="48349" rIns="96698" bIns="48349" rtlCol="0" anchor="ctr"/>
          <a:lstStyle/>
          <a:p>
            <a:pPr algn="ctr"/>
            <a:endParaRPr lang="ru-RU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257112" y="1838255"/>
            <a:ext cx="9197581" cy="0"/>
          </a:xfrm>
          <a:prstGeom prst="line">
            <a:avLst/>
          </a:prstGeom>
          <a:ln w="28575"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0" y="1008162"/>
            <a:ext cx="9721850" cy="756084"/>
          </a:xfrm>
        </p:spPr>
        <p:txBody>
          <a:bodyPr>
            <a:noAutofit/>
          </a:bodyPr>
          <a:lstStyle/>
          <a:p>
            <a:pPr lvl="0" defTabSz="914400" fontAlgn="base">
              <a:lnSpc>
                <a:spcPct val="80000"/>
              </a:lnSpc>
              <a:spcAft>
                <a:spcPct val="0"/>
              </a:spcAft>
            </a:pPr>
            <a:r>
              <a:rPr lang="ru-RU" sz="1800" b="1" dirty="0" smtClean="0">
                <a:solidFill>
                  <a:srgbClr val="00007E"/>
                </a:solidFill>
                <a:latin typeface="+mn-lt"/>
                <a:ea typeface="Times New Roman" pitchFamily="18" charset="0"/>
                <a:cs typeface="Times New Roman" pitchFamily="18" charset="0"/>
              </a:rPr>
              <a:t>Приказ Министерства науки и высшего образования РФ и Министерства просвещения РФ от 5 августа 2020 г. № 882/391 "Об организации и осуществлении образовательной деятельности при сетевой форме реализации образовательных программ"</a:t>
            </a:r>
            <a:endParaRPr lang="ru-RU" sz="2800" dirty="0" smtClean="0">
              <a:solidFill>
                <a:srgbClr val="00007E"/>
              </a:solidFill>
              <a:latin typeface="+mn-lt"/>
              <a:cs typeface="Arial" pitchFamily="34" charset="0"/>
            </a:endParaRPr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6" cstate="print"/>
          <a:srcRect l="35145" t="11550" r="33552" b="7601"/>
          <a:stretch>
            <a:fillRect/>
          </a:stretch>
        </p:blipFill>
        <p:spPr bwMode="auto">
          <a:xfrm>
            <a:off x="324421" y="1944266"/>
            <a:ext cx="3469476" cy="5040560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7" cstate="print"/>
          <a:srcRect l="35437" t="11551" r="34442" b="17594"/>
          <a:stretch>
            <a:fillRect/>
          </a:stretch>
        </p:blipFill>
        <p:spPr bwMode="auto">
          <a:xfrm>
            <a:off x="5581005" y="2016274"/>
            <a:ext cx="3816424" cy="4145427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  <p:pic>
        <p:nvPicPr>
          <p:cNvPr id="32772" name="Picture 4"/>
          <p:cNvPicPr>
            <a:picLocks noChangeAspect="1" noChangeArrowheads="1"/>
          </p:cNvPicPr>
          <p:nvPr/>
        </p:nvPicPr>
        <p:blipFill>
          <a:blip r:embed="rId8" cstate="print"/>
          <a:srcRect l="35437" t="9450" r="33851" b="33817"/>
          <a:stretch>
            <a:fillRect/>
          </a:stretch>
        </p:blipFill>
        <p:spPr bwMode="auto">
          <a:xfrm>
            <a:off x="4212853" y="3456434"/>
            <a:ext cx="4032448" cy="3456434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"/>
          <p:cNvGrpSpPr/>
          <p:nvPr/>
        </p:nvGrpSpPr>
        <p:grpSpPr>
          <a:xfrm>
            <a:off x="0" y="0"/>
            <a:ext cx="9721850" cy="1113517"/>
            <a:chOff x="0" y="0"/>
            <a:chExt cx="9144000" cy="1060492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1415" t="17577" r="52643" b="48930"/>
            <a:stretch>
              <a:fillRect/>
            </a:stretch>
          </p:blipFill>
          <p:spPr bwMode="auto">
            <a:xfrm>
              <a:off x="0" y="0"/>
              <a:ext cx="3059832" cy="10604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softEdge rad="127000"/>
            </a:effectLst>
          </p:spPr>
        </p:pic>
        <p:pic>
          <p:nvPicPr>
            <p:cNvPr id="6" name="Рисунок 5" descr="раскрытая папка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131841" y="0"/>
              <a:ext cx="2952327" cy="1052736"/>
            </a:xfrm>
            <a:prstGeom prst="rect">
              <a:avLst/>
            </a:prstGeom>
            <a:effectLst>
              <a:softEdge rad="127000"/>
            </a:effectLst>
          </p:spPr>
        </p:pic>
        <p:pic>
          <p:nvPicPr>
            <p:cNvPr id="7" name="Рисунок 6" descr="Клавиатура.jp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156176" y="0"/>
              <a:ext cx="2987824" cy="1052736"/>
            </a:xfrm>
            <a:prstGeom prst="rect">
              <a:avLst/>
            </a:prstGeom>
            <a:effectLst>
              <a:softEdge rad="127000"/>
            </a:effectLst>
          </p:spPr>
        </p:pic>
      </p:grpSp>
      <p:sp>
        <p:nvSpPr>
          <p:cNvPr id="8" name="Прямоугольник 7"/>
          <p:cNvSpPr/>
          <p:nvPr/>
        </p:nvSpPr>
        <p:spPr>
          <a:xfrm>
            <a:off x="267415" y="1710241"/>
            <a:ext cx="9187021" cy="48005"/>
          </a:xfrm>
          <a:prstGeom prst="rect">
            <a:avLst/>
          </a:prstGeom>
          <a:solidFill>
            <a:srgbClr val="000099"/>
          </a:solidFill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698" tIns="48349" rIns="96698" bIns="48349" rtlCol="0" anchor="ctr"/>
          <a:lstStyle/>
          <a:p>
            <a:pPr algn="ctr"/>
            <a:endParaRPr lang="ru-RU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257112" y="1838255"/>
            <a:ext cx="9197581" cy="0"/>
          </a:xfrm>
          <a:prstGeom prst="line">
            <a:avLst/>
          </a:prstGeom>
          <a:ln w="28575"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0" y="1008162"/>
            <a:ext cx="9721850" cy="756084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007E"/>
                </a:solidFill>
              </a:rPr>
              <a:t>Порядок организации и осуществления образовательной деятельности при сетевой форме реализации образовательных программ</a:t>
            </a:r>
            <a:endParaRPr lang="ru-RU" sz="2400" dirty="0">
              <a:solidFill>
                <a:srgbClr val="00007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52413" y="2016274"/>
            <a:ext cx="8064896" cy="73866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1400" dirty="0" smtClean="0">
                <a:ea typeface="Times New Roman"/>
              </a:rPr>
              <a:t>Сетевая форма обеспечивает возможность освоения обучающимися образовательной программы или отдельных учебных предметов, курсов, дисциплин (модулей), практики с использованием ресурсов нескольких организаций</a:t>
            </a:r>
            <a:endParaRPr lang="ru-RU" sz="14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68437" y="3024386"/>
            <a:ext cx="8064896" cy="73866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1400" dirty="0" smtClean="0">
                <a:ea typeface="Times New Roman"/>
              </a:rPr>
              <a:t>Образовательная деятельность по образовательной программе, реализуемой с использованием сетевой формы, осуществляется посредством взаимодействия между организациями в соответствии с договором о сетевой форме реализации образовательной программы </a:t>
            </a:r>
            <a:endParaRPr lang="ru-RU" sz="1400" dirty="0"/>
          </a:p>
        </p:txBody>
      </p:sp>
      <p:sp>
        <p:nvSpPr>
          <p:cNvPr id="54273" name="Rectangle 1"/>
          <p:cNvSpPr>
            <a:spLocks noChangeArrowheads="1"/>
          </p:cNvSpPr>
          <p:nvPr/>
        </p:nvSpPr>
        <p:spPr bwMode="auto">
          <a:xfrm>
            <a:off x="828477" y="4032498"/>
            <a:ext cx="8064896" cy="116955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Сторонами договора о сетевой форме являются: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базовая организация 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lvl="0" algn="just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организация-участник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/>
              <a:t>(образовательная, научная, медицинская, физкультурно-спортивная организация, организация культуры или иная организация, обладающая ресурсами для осуществления образовательной деятельности по сетевой образовательной программе 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54274" name="Rectangle 2"/>
          <p:cNvSpPr>
            <a:spLocks noChangeArrowheads="1"/>
          </p:cNvSpPr>
          <p:nvPr/>
        </p:nvSpPr>
        <p:spPr bwMode="auto">
          <a:xfrm>
            <a:off x="1404541" y="5400650"/>
            <a:ext cx="8064896" cy="160043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Сетевая образовательная программа утверждается базовой организацией самостоятельно либо совместно с образовательной организацией-участником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Если сетевая образовательная программа утверждается базовой организацией самостоятельно, то образовательная организация-участник разрабатывает, утверждает и направляет базовой организации для включения в сетевую образовательную программу рабочие программы реализуемых ею частей (учебных предметов, курсов, дисциплин (модулей), практики, иных компонентов), а также необходимые оценочные и методические материалы.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"/>
          <p:cNvGrpSpPr/>
          <p:nvPr/>
        </p:nvGrpSpPr>
        <p:grpSpPr>
          <a:xfrm>
            <a:off x="0" y="0"/>
            <a:ext cx="9721850" cy="1113517"/>
            <a:chOff x="0" y="0"/>
            <a:chExt cx="9144000" cy="1060492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1415" t="17577" r="52643" b="48930"/>
            <a:stretch>
              <a:fillRect/>
            </a:stretch>
          </p:blipFill>
          <p:spPr bwMode="auto">
            <a:xfrm>
              <a:off x="0" y="0"/>
              <a:ext cx="3059832" cy="10604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softEdge rad="127000"/>
            </a:effectLst>
          </p:spPr>
        </p:pic>
        <p:pic>
          <p:nvPicPr>
            <p:cNvPr id="6" name="Рисунок 5" descr="раскрытая папка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131841" y="0"/>
              <a:ext cx="2952327" cy="1052736"/>
            </a:xfrm>
            <a:prstGeom prst="rect">
              <a:avLst/>
            </a:prstGeom>
            <a:effectLst>
              <a:softEdge rad="127000"/>
            </a:effectLst>
          </p:spPr>
        </p:pic>
        <p:pic>
          <p:nvPicPr>
            <p:cNvPr id="7" name="Рисунок 6" descr="Клавиатура.jp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156176" y="0"/>
              <a:ext cx="2987824" cy="1052736"/>
            </a:xfrm>
            <a:prstGeom prst="rect">
              <a:avLst/>
            </a:prstGeom>
            <a:effectLst>
              <a:softEdge rad="127000"/>
            </a:effectLst>
          </p:spPr>
        </p:pic>
      </p:grpSp>
      <p:sp>
        <p:nvSpPr>
          <p:cNvPr id="8" name="Прямоугольник 7"/>
          <p:cNvSpPr/>
          <p:nvPr/>
        </p:nvSpPr>
        <p:spPr>
          <a:xfrm>
            <a:off x="267415" y="1710241"/>
            <a:ext cx="9187021" cy="48005"/>
          </a:xfrm>
          <a:prstGeom prst="rect">
            <a:avLst/>
          </a:prstGeom>
          <a:solidFill>
            <a:srgbClr val="000099"/>
          </a:solidFill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698" tIns="48349" rIns="96698" bIns="48349" rtlCol="0" anchor="ctr"/>
          <a:lstStyle/>
          <a:p>
            <a:pPr algn="ctr"/>
            <a:endParaRPr lang="ru-RU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257112" y="1838255"/>
            <a:ext cx="9197581" cy="0"/>
          </a:xfrm>
          <a:prstGeom prst="line">
            <a:avLst/>
          </a:prstGeom>
          <a:ln w="28575"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0" y="1008162"/>
            <a:ext cx="9721850" cy="756084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007E"/>
                </a:solidFill>
              </a:rPr>
              <a:t>Порядок организации и осуществления образовательной деятельности при сетевой форме реализации образовательных программ</a:t>
            </a:r>
            <a:endParaRPr lang="ru-RU" sz="2400" dirty="0">
              <a:solidFill>
                <a:srgbClr val="00007E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03207" y="2100252"/>
            <a:ext cx="7920880" cy="160043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355600" algn="just">
              <a:spcAft>
                <a:spcPts val="0"/>
              </a:spcAft>
            </a:pPr>
            <a:r>
              <a:rPr lang="ru-RU" sz="1400" dirty="0" smtClean="0">
                <a:ea typeface="Times New Roman"/>
                <a:cs typeface="Times New Roman"/>
              </a:rPr>
              <a:t>Освоение части сетевой образовательной программы в образовательной организации-участнике сопровождается текущим контролем и промежуточной аттестацией, проводимой в формах, определенных учебным планом сетевой образовательной программы, и в порядке, установленном образовательной организацией-участником.</a:t>
            </a:r>
            <a:endParaRPr lang="ru-RU" sz="1400" dirty="0" smtClean="0">
              <a:ea typeface="Calibri"/>
              <a:cs typeface="Times New Roman"/>
            </a:endParaRPr>
          </a:p>
          <a:p>
            <a:pPr indent="355600" algn="just"/>
            <a:r>
              <a:rPr lang="ru-RU" sz="1400" dirty="0" smtClean="0">
                <a:ea typeface="Times New Roman"/>
              </a:rPr>
              <a:t>Результаты промежуточной аттестации, проводимой образовательной организацией-участником, являются результатами промежуточной аттестации по сетевой образовательной программе и не требуют зачета в базовой организации</a:t>
            </a:r>
            <a:endParaRPr lang="ru-RU" sz="14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146149" y="3886202"/>
            <a:ext cx="7704856" cy="52322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indent="355600"/>
            <a:r>
              <a:rPr lang="ru-RU" sz="1400" dirty="0" smtClean="0"/>
              <a:t>Обучающиеся, осваивающие образовательную программу в сетевой форме, проходят итоговую аттестацию в порядке, установленном в </a:t>
            </a:r>
            <a:r>
              <a:rPr lang="ru-RU" sz="1400" dirty="0" smtClean="0"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базовой организации</a:t>
            </a:r>
            <a:endParaRPr lang="ru-RU" sz="1400" dirty="0" smtClean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431901" y="4672020"/>
            <a:ext cx="7848872" cy="52322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355600"/>
            <a:r>
              <a:rPr lang="ru-RU" sz="1400" dirty="0" smtClean="0">
                <a:ea typeface="Times New Roman"/>
              </a:rPr>
              <a:t>Финансовое обеспечение реализации сетевой образовательной программы, в том числе использования ресурсов организаций-участников, определяются договором о сетевой форме</a:t>
            </a:r>
            <a:endParaRPr lang="ru-RU" sz="14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88893" y="5743590"/>
            <a:ext cx="9215502" cy="107721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Приказом «Об организации и осуществлении образовательной деятельности при сетевой форме реализации образовательных программ» </a:t>
            </a:r>
            <a:r>
              <a:rPr lang="ru-RU" sz="1600" dirty="0" smtClean="0">
                <a:solidFill>
                  <a:schemeClr val="tx1"/>
                </a:solidFill>
              </a:rPr>
              <a:t>урегулированы вопросы: утверждения сетевой образовательной программы, приема на обучение по ней, выплаты обучающимся стипендий, проведения аттестации обучающихся, выдачи документов об образовании</a:t>
            </a:r>
            <a:endParaRPr lang="ru-RU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"/>
          <p:cNvGrpSpPr/>
          <p:nvPr/>
        </p:nvGrpSpPr>
        <p:grpSpPr>
          <a:xfrm>
            <a:off x="0" y="0"/>
            <a:ext cx="9721850" cy="1113517"/>
            <a:chOff x="0" y="0"/>
            <a:chExt cx="9144000" cy="1060492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1415" t="17577" r="52643" b="48930"/>
            <a:stretch>
              <a:fillRect/>
            </a:stretch>
          </p:blipFill>
          <p:spPr bwMode="auto">
            <a:xfrm>
              <a:off x="0" y="0"/>
              <a:ext cx="3059832" cy="10604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softEdge rad="127000"/>
            </a:effectLst>
          </p:spPr>
        </p:pic>
        <p:pic>
          <p:nvPicPr>
            <p:cNvPr id="6" name="Рисунок 5" descr="раскрытая папка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131841" y="0"/>
              <a:ext cx="2952327" cy="1052736"/>
            </a:xfrm>
            <a:prstGeom prst="rect">
              <a:avLst/>
            </a:prstGeom>
            <a:effectLst>
              <a:softEdge rad="127000"/>
            </a:effectLst>
          </p:spPr>
        </p:pic>
        <p:pic>
          <p:nvPicPr>
            <p:cNvPr id="7" name="Рисунок 6" descr="Клавиатура.jp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156176" y="0"/>
              <a:ext cx="2987824" cy="1052736"/>
            </a:xfrm>
            <a:prstGeom prst="rect">
              <a:avLst/>
            </a:prstGeom>
            <a:effectLst>
              <a:softEdge rad="127000"/>
            </a:effectLst>
          </p:spPr>
        </p:pic>
      </p:grpSp>
      <p:sp>
        <p:nvSpPr>
          <p:cNvPr id="8" name="Прямоугольник 7"/>
          <p:cNvSpPr/>
          <p:nvPr/>
        </p:nvSpPr>
        <p:spPr>
          <a:xfrm>
            <a:off x="267415" y="1710241"/>
            <a:ext cx="9187021" cy="48005"/>
          </a:xfrm>
          <a:prstGeom prst="rect">
            <a:avLst/>
          </a:prstGeom>
          <a:solidFill>
            <a:srgbClr val="000099"/>
          </a:solidFill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698" tIns="48349" rIns="96698" bIns="48349" rtlCol="0" anchor="ctr"/>
          <a:lstStyle/>
          <a:p>
            <a:pPr algn="ctr"/>
            <a:endParaRPr lang="ru-RU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257112" y="1838255"/>
            <a:ext cx="9197581" cy="0"/>
          </a:xfrm>
          <a:prstGeom prst="line">
            <a:avLst/>
          </a:prstGeom>
          <a:ln w="28575"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0" y="1008162"/>
            <a:ext cx="9721850" cy="756084"/>
          </a:xfrm>
        </p:spPr>
        <p:txBody>
          <a:bodyPr>
            <a:noAutofit/>
          </a:bodyPr>
          <a:lstStyle/>
          <a:p>
            <a:pPr lvl="0" defTabSz="914400" fontAlgn="base">
              <a:lnSpc>
                <a:spcPct val="80000"/>
              </a:lnSpc>
              <a:spcAft>
                <a:spcPct val="0"/>
              </a:spcAft>
            </a:pPr>
            <a:r>
              <a:rPr lang="ru-RU" sz="2800" b="1" dirty="0" smtClean="0">
                <a:solidFill>
                  <a:srgbClr val="00007E"/>
                </a:solidFill>
                <a:latin typeface="+mn-lt"/>
                <a:ea typeface="Calibri" pitchFamily="34" charset="0"/>
                <a:cs typeface="Times New Roman" pitchFamily="18" charset="0"/>
              </a:rPr>
              <a:t>Организационное обеспечение сетевого взаимодействия </a:t>
            </a:r>
            <a:endParaRPr lang="ru-RU" sz="2800" b="1" dirty="0" smtClean="0">
              <a:solidFill>
                <a:srgbClr val="00007E"/>
              </a:solidFill>
              <a:latin typeface="+mn-lt"/>
              <a:cs typeface="Arial" pitchFamily="34" charset="0"/>
            </a:endParaRPr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139397" y="2215423"/>
            <a:ext cx="8108974" cy="53553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just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30238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информирование обучающихся о программах, которые могут быть реализованы в сетевой форме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360331" y="3012908"/>
            <a:ext cx="8108974" cy="53553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just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30238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подготовительные мероприятия по созданию и (или) оформлению комплекта документов для организации сетевого взаимодействия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574645" y="3771026"/>
            <a:ext cx="8108974" cy="31393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just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30238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направление обучающихся в принимающую организацию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788959" y="4298792"/>
            <a:ext cx="8108974" cy="53553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just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30238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организация образовательного процесса для обучающихся, направленных  в   организацию - участник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1003273" y="5084610"/>
            <a:ext cx="8108974" cy="53553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just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30238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выполнение условий договора о сетевом взаимодействии в части организации необходимых мероприятий по организации сетевой формы обучения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5" name="Rectangle 1"/>
          <p:cNvSpPr>
            <a:spLocks noChangeArrowheads="1"/>
          </p:cNvSpPr>
          <p:nvPr/>
        </p:nvSpPr>
        <p:spPr bwMode="auto">
          <a:xfrm>
            <a:off x="1217587" y="5981227"/>
            <a:ext cx="8108974" cy="31393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just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30238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возвращение в базовую организацию обучающихся  из организации-участника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6" name="Rectangle 1"/>
          <p:cNvSpPr>
            <a:spLocks noChangeArrowheads="1"/>
          </p:cNvSpPr>
          <p:nvPr/>
        </p:nvSpPr>
        <p:spPr bwMode="auto">
          <a:xfrm>
            <a:off x="1503339" y="6628546"/>
            <a:ext cx="7966098" cy="31393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just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30238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организационно-техническое сопровождение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"/>
          <p:cNvGrpSpPr/>
          <p:nvPr/>
        </p:nvGrpSpPr>
        <p:grpSpPr>
          <a:xfrm>
            <a:off x="0" y="0"/>
            <a:ext cx="9721850" cy="1113517"/>
            <a:chOff x="0" y="0"/>
            <a:chExt cx="9144000" cy="1060492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1415" t="17577" r="52643" b="48930"/>
            <a:stretch>
              <a:fillRect/>
            </a:stretch>
          </p:blipFill>
          <p:spPr bwMode="auto">
            <a:xfrm>
              <a:off x="0" y="0"/>
              <a:ext cx="3059832" cy="10604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softEdge rad="127000"/>
            </a:effectLst>
          </p:spPr>
        </p:pic>
        <p:pic>
          <p:nvPicPr>
            <p:cNvPr id="6" name="Рисунок 5" descr="раскрытая папка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131841" y="0"/>
              <a:ext cx="2952327" cy="1052736"/>
            </a:xfrm>
            <a:prstGeom prst="rect">
              <a:avLst/>
            </a:prstGeom>
            <a:effectLst>
              <a:softEdge rad="127000"/>
            </a:effectLst>
          </p:spPr>
        </p:pic>
        <p:pic>
          <p:nvPicPr>
            <p:cNvPr id="7" name="Рисунок 6" descr="Клавиатура.jp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156176" y="0"/>
              <a:ext cx="2987824" cy="1052736"/>
            </a:xfrm>
            <a:prstGeom prst="rect">
              <a:avLst/>
            </a:prstGeom>
            <a:effectLst>
              <a:softEdge rad="127000"/>
            </a:effectLst>
          </p:spPr>
        </p:pic>
      </p:grpSp>
      <p:sp>
        <p:nvSpPr>
          <p:cNvPr id="8" name="Прямоугольник 7"/>
          <p:cNvSpPr/>
          <p:nvPr/>
        </p:nvSpPr>
        <p:spPr>
          <a:xfrm>
            <a:off x="267415" y="1710241"/>
            <a:ext cx="9187021" cy="48005"/>
          </a:xfrm>
          <a:prstGeom prst="rect">
            <a:avLst/>
          </a:prstGeom>
          <a:solidFill>
            <a:srgbClr val="000099"/>
          </a:solidFill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698" tIns="48349" rIns="96698" bIns="48349" rtlCol="0" anchor="ctr"/>
          <a:lstStyle/>
          <a:p>
            <a:pPr algn="ctr"/>
            <a:endParaRPr lang="ru-RU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257112" y="1838255"/>
            <a:ext cx="9197581" cy="0"/>
          </a:xfrm>
          <a:prstGeom prst="line">
            <a:avLst/>
          </a:prstGeom>
          <a:ln w="28575"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0" y="1008162"/>
            <a:ext cx="9721850" cy="756084"/>
          </a:xfrm>
        </p:spPr>
        <p:txBody>
          <a:bodyPr>
            <a:noAutofit/>
          </a:bodyPr>
          <a:lstStyle/>
          <a:p>
            <a:pPr lvl="0" defTabSz="914400" fontAlgn="base">
              <a:lnSpc>
                <a:spcPct val="80000"/>
              </a:lnSpc>
              <a:spcAft>
                <a:spcPct val="0"/>
              </a:spcAft>
            </a:pPr>
            <a:r>
              <a:rPr lang="ru-RU" sz="1800" b="1" dirty="0" smtClean="0">
                <a:solidFill>
                  <a:srgbClr val="00007E"/>
                </a:solidFill>
                <a:latin typeface="+mn-lt"/>
                <a:ea typeface="Times New Roman" pitchFamily="18" charset="0"/>
                <a:cs typeface="Times New Roman" pitchFamily="18" charset="0"/>
              </a:rPr>
              <a:t>Документы ОО для организации и осуществлении образовательной деятельности при сетевой форме реализации образовательных программ</a:t>
            </a:r>
            <a:endParaRPr lang="ru-RU" sz="2800" dirty="0" smtClean="0">
              <a:solidFill>
                <a:srgbClr val="00007E"/>
              </a:solidFill>
              <a:latin typeface="+mn-lt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/>
          <a:srcRect l="52863" t="20600" r="9928" b="21176"/>
          <a:stretch>
            <a:fillRect/>
          </a:stretch>
        </p:blipFill>
        <p:spPr bwMode="auto">
          <a:xfrm>
            <a:off x="5003801" y="2600318"/>
            <a:ext cx="4463926" cy="3929090"/>
          </a:xfrm>
          <a:prstGeom prst="rect">
            <a:avLst/>
          </a:prstGeom>
          <a:noFill/>
          <a:ln w="9525">
            <a:solidFill>
              <a:srgbClr val="00007E"/>
            </a:solidFill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 cstate="print"/>
          <a:srcRect l="24049" t="21533" r="22044" b="35016"/>
          <a:stretch>
            <a:fillRect/>
          </a:stretch>
        </p:blipFill>
        <p:spPr bwMode="auto">
          <a:xfrm>
            <a:off x="217456" y="1885938"/>
            <a:ext cx="4929222" cy="3178489"/>
          </a:xfrm>
          <a:prstGeom prst="rect">
            <a:avLst/>
          </a:prstGeom>
          <a:noFill/>
          <a:ln w="9525">
            <a:solidFill>
              <a:srgbClr val="00007E"/>
            </a:solidFill>
            <a:miter lim="800000"/>
            <a:headEnd/>
            <a:tailEnd/>
          </a:ln>
        </p:spPr>
      </p:pic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8" cstate="print"/>
          <a:srcRect l="56998" t="22700" r="10518" b="32995"/>
          <a:stretch>
            <a:fillRect/>
          </a:stretch>
        </p:blipFill>
        <p:spPr bwMode="auto">
          <a:xfrm>
            <a:off x="1503339" y="4529144"/>
            <a:ext cx="4857784" cy="2671756"/>
          </a:xfrm>
          <a:prstGeom prst="rect">
            <a:avLst/>
          </a:prstGeom>
          <a:noFill/>
          <a:ln w="9525">
            <a:solidFill>
              <a:srgbClr val="00007E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"/>
          <p:cNvGrpSpPr/>
          <p:nvPr/>
        </p:nvGrpSpPr>
        <p:grpSpPr>
          <a:xfrm>
            <a:off x="0" y="0"/>
            <a:ext cx="9721850" cy="1113517"/>
            <a:chOff x="0" y="0"/>
            <a:chExt cx="9144000" cy="1060492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1415" t="17577" r="52643" b="48930"/>
            <a:stretch>
              <a:fillRect/>
            </a:stretch>
          </p:blipFill>
          <p:spPr bwMode="auto">
            <a:xfrm>
              <a:off x="0" y="0"/>
              <a:ext cx="3059832" cy="10604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softEdge rad="127000"/>
            </a:effectLst>
          </p:spPr>
        </p:pic>
        <p:pic>
          <p:nvPicPr>
            <p:cNvPr id="6" name="Рисунок 5" descr="раскрытая папка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131841" y="0"/>
              <a:ext cx="2952327" cy="1052736"/>
            </a:xfrm>
            <a:prstGeom prst="rect">
              <a:avLst/>
            </a:prstGeom>
            <a:effectLst>
              <a:softEdge rad="127000"/>
            </a:effectLst>
          </p:spPr>
        </p:pic>
        <p:pic>
          <p:nvPicPr>
            <p:cNvPr id="7" name="Рисунок 6" descr="Клавиатура.jp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156176" y="0"/>
              <a:ext cx="2987824" cy="1052736"/>
            </a:xfrm>
            <a:prstGeom prst="rect">
              <a:avLst/>
            </a:prstGeom>
            <a:effectLst>
              <a:softEdge rad="127000"/>
            </a:effectLst>
          </p:spPr>
        </p:pic>
      </p:grpSp>
      <p:sp>
        <p:nvSpPr>
          <p:cNvPr id="8" name="Прямоугольник 7"/>
          <p:cNvSpPr/>
          <p:nvPr/>
        </p:nvSpPr>
        <p:spPr>
          <a:xfrm>
            <a:off x="267415" y="1710241"/>
            <a:ext cx="9187021" cy="48005"/>
          </a:xfrm>
          <a:prstGeom prst="rect">
            <a:avLst/>
          </a:prstGeom>
          <a:solidFill>
            <a:srgbClr val="000099"/>
          </a:solidFill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698" tIns="48349" rIns="96698" bIns="48349" rtlCol="0" anchor="ctr"/>
          <a:lstStyle/>
          <a:p>
            <a:pPr algn="ctr"/>
            <a:endParaRPr lang="ru-RU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257112" y="1838255"/>
            <a:ext cx="9197581" cy="0"/>
          </a:xfrm>
          <a:prstGeom prst="line">
            <a:avLst/>
          </a:prstGeom>
          <a:ln w="28575"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180405" y="1944266"/>
            <a:ext cx="9361040" cy="501675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30238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Внесение  изменений в локальные нормативные акты ОО, регламентирующие </a:t>
            </a: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30238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правила приема на обучение по соответствующей образовательной программе, </a:t>
            </a: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30238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порядок текущего контроля и промежуточной аттестации обучающихся</a:t>
            </a: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30238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порядок ликвидации академической задолженности, условного перевода на следующий курс, </a:t>
            </a: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30238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порядок отчисления и восстановления для продолжения освоения образовательной программы, порядок и основания перевода</a:t>
            </a: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30238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порядок оформления возникновения, приостановления и прекращения отношений между образовательной организацией и обучающимся, </a:t>
            </a: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30238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обучение по индивидуальному учебному плану, </a:t>
            </a: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30238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участие студентов в формировании содержания своего профессионального образования, </a:t>
            </a: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30238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порядок освоения студентами наряду с дисциплинами (модулями) осваиваемой программы иных дисциплин (модулей) в данной или иной образовательной организации, одновременного освоения нескольких основных профессиональных образовательных программ, </a:t>
            </a: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30238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порядок зачета образовательной организацией результатов освоения обучающимся дисциплин (модулей), практики в других организациях, осуществляющих образовательную деятельность, </a:t>
            </a: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30238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порядок организации и проведения практики, </a:t>
            </a: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30238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образцы и порядок выдачи справок об обучении, </a:t>
            </a: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30238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порядок пользования объектами культуры и спорта образовательной организации, </a:t>
            </a: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30238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иные локальные акты, затрагивающие вопросы образовательной деятельности в связи с использованием сетевой формы реализации образовательной программы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0" y="1008162"/>
            <a:ext cx="9721850" cy="756084"/>
          </a:xfrm>
          <a:prstGeom prst="rect">
            <a:avLst/>
          </a:prstGeom>
        </p:spPr>
        <p:txBody>
          <a:bodyPr vert="horz" lIns="96698" tIns="48349" rIns="96698" bIns="48349" rtlCol="0" anchor="ctr"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7E"/>
                </a:solidFill>
                <a:effectLst/>
                <a:uLnTx/>
                <a:uFillTx/>
                <a:latin typeface="+mn-lt"/>
                <a:ea typeface="Calibri" pitchFamily="34" charset="0"/>
                <a:cs typeface="Times New Roman" pitchFamily="18" charset="0"/>
              </a:rPr>
              <a:t>Актуализация локальных нормативных актов ОО </a:t>
            </a: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rgbClr val="00007E"/>
              </a:solidFill>
              <a:effectLst/>
              <a:uLnTx/>
              <a:uFillTx/>
              <a:latin typeface="+mn-lt"/>
              <a:ea typeface="+mj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"/>
          <p:cNvGrpSpPr/>
          <p:nvPr/>
        </p:nvGrpSpPr>
        <p:grpSpPr>
          <a:xfrm>
            <a:off x="0" y="0"/>
            <a:ext cx="9721850" cy="1113517"/>
            <a:chOff x="0" y="0"/>
            <a:chExt cx="9144000" cy="1060492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1415" t="17577" r="52643" b="48930"/>
            <a:stretch>
              <a:fillRect/>
            </a:stretch>
          </p:blipFill>
          <p:spPr bwMode="auto">
            <a:xfrm>
              <a:off x="0" y="0"/>
              <a:ext cx="3059832" cy="10604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softEdge rad="127000"/>
            </a:effectLst>
          </p:spPr>
        </p:pic>
        <p:pic>
          <p:nvPicPr>
            <p:cNvPr id="6" name="Рисунок 5" descr="раскрытая папка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131841" y="0"/>
              <a:ext cx="2952327" cy="1052736"/>
            </a:xfrm>
            <a:prstGeom prst="rect">
              <a:avLst/>
            </a:prstGeom>
            <a:effectLst>
              <a:softEdge rad="127000"/>
            </a:effectLst>
          </p:spPr>
        </p:pic>
        <p:pic>
          <p:nvPicPr>
            <p:cNvPr id="7" name="Рисунок 6" descr="Клавиатура.jp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156176" y="0"/>
              <a:ext cx="2987824" cy="1052736"/>
            </a:xfrm>
            <a:prstGeom prst="rect">
              <a:avLst/>
            </a:prstGeom>
            <a:effectLst>
              <a:softEdge rad="127000"/>
            </a:effectLst>
          </p:spPr>
        </p:pic>
      </p:grpSp>
      <p:sp>
        <p:nvSpPr>
          <p:cNvPr id="8" name="Прямоугольник 7"/>
          <p:cNvSpPr/>
          <p:nvPr/>
        </p:nvSpPr>
        <p:spPr>
          <a:xfrm>
            <a:off x="267415" y="1656234"/>
            <a:ext cx="9187021" cy="48005"/>
          </a:xfrm>
          <a:prstGeom prst="rect">
            <a:avLst/>
          </a:prstGeom>
          <a:solidFill>
            <a:srgbClr val="000099"/>
          </a:solidFill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698" tIns="48349" rIns="96698" bIns="48349" rtlCol="0" anchor="ctr"/>
          <a:lstStyle/>
          <a:p>
            <a:pPr algn="ctr"/>
            <a:endParaRPr lang="ru-RU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257112" y="1784248"/>
            <a:ext cx="9197581" cy="0"/>
          </a:xfrm>
          <a:prstGeom prst="line">
            <a:avLst/>
          </a:prstGeom>
          <a:ln w="28575"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0" y="936154"/>
            <a:ext cx="9721850" cy="756084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sz="2800" b="1" dirty="0" smtClean="0">
                <a:solidFill>
                  <a:srgbClr val="00007E"/>
                </a:solidFill>
              </a:rPr>
              <a:t>Технологическая схема поэтапной реализации образовательных программ в сетевой форме</a:t>
            </a:r>
            <a:endParaRPr lang="ru-RU" sz="4000" dirty="0" smtClean="0">
              <a:solidFill>
                <a:srgbClr val="00007E"/>
              </a:solidFill>
              <a:latin typeface="+mn-lt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/>
          <a:srcRect l="11745" t="27392" r="51927" b="11083"/>
          <a:stretch>
            <a:fillRect/>
          </a:stretch>
        </p:blipFill>
        <p:spPr bwMode="auto">
          <a:xfrm>
            <a:off x="2074843" y="1743062"/>
            <a:ext cx="5429288" cy="545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ятиугольник 22"/>
          <p:cNvSpPr/>
          <p:nvPr/>
        </p:nvSpPr>
        <p:spPr>
          <a:xfrm rot="5400000">
            <a:off x="3780805" y="216074"/>
            <a:ext cx="2088232" cy="5976664"/>
          </a:xfrm>
          <a:prstGeom prst="homePlate">
            <a:avLst/>
          </a:prstGeom>
          <a:solidFill>
            <a:srgbClr val="EBE1FF"/>
          </a:solidFill>
          <a:ln>
            <a:solidFill>
              <a:srgbClr val="A041DB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3"/>
          <p:cNvGrpSpPr/>
          <p:nvPr/>
        </p:nvGrpSpPr>
        <p:grpSpPr>
          <a:xfrm>
            <a:off x="0" y="0"/>
            <a:ext cx="9721850" cy="1113517"/>
            <a:chOff x="0" y="0"/>
            <a:chExt cx="9144000" cy="1060492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1415" t="17577" r="52643" b="48930"/>
            <a:stretch>
              <a:fillRect/>
            </a:stretch>
          </p:blipFill>
          <p:spPr bwMode="auto">
            <a:xfrm>
              <a:off x="0" y="0"/>
              <a:ext cx="3059832" cy="10604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softEdge rad="127000"/>
            </a:effectLst>
          </p:spPr>
        </p:pic>
        <p:pic>
          <p:nvPicPr>
            <p:cNvPr id="6" name="Рисунок 5" descr="раскрытая папка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131841" y="0"/>
              <a:ext cx="2952327" cy="1052736"/>
            </a:xfrm>
            <a:prstGeom prst="rect">
              <a:avLst/>
            </a:prstGeom>
            <a:effectLst>
              <a:softEdge rad="127000"/>
            </a:effectLst>
          </p:spPr>
        </p:pic>
        <p:pic>
          <p:nvPicPr>
            <p:cNvPr id="7" name="Рисунок 6" descr="Клавиатура.jp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156176" y="0"/>
              <a:ext cx="2987824" cy="1052736"/>
            </a:xfrm>
            <a:prstGeom prst="rect">
              <a:avLst/>
            </a:prstGeom>
            <a:effectLst>
              <a:softEdge rad="127000"/>
            </a:effectLst>
          </p:spPr>
        </p:pic>
      </p:grpSp>
      <p:sp>
        <p:nvSpPr>
          <p:cNvPr id="8" name="Прямоугольник 7"/>
          <p:cNvSpPr/>
          <p:nvPr/>
        </p:nvSpPr>
        <p:spPr>
          <a:xfrm>
            <a:off x="267415" y="1710241"/>
            <a:ext cx="9187021" cy="48005"/>
          </a:xfrm>
          <a:prstGeom prst="rect">
            <a:avLst/>
          </a:prstGeom>
          <a:solidFill>
            <a:srgbClr val="000099"/>
          </a:solidFill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698" tIns="48349" rIns="96698" bIns="48349" rtlCol="0" anchor="ctr"/>
          <a:lstStyle/>
          <a:p>
            <a:pPr algn="ctr"/>
            <a:endParaRPr lang="ru-RU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257112" y="1838255"/>
            <a:ext cx="9197581" cy="0"/>
          </a:xfrm>
          <a:prstGeom prst="line">
            <a:avLst/>
          </a:prstGeom>
          <a:ln w="28575"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0" y="1008162"/>
            <a:ext cx="9721850" cy="756084"/>
          </a:xfrm>
        </p:spPr>
        <p:txBody>
          <a:bodyPr>
            <a:noAutofit/>
          </a:bodyPr>
          <a:lstStyle/>
          <a:p>
            <a:r>
              <a:rPr lang="ru-RU" sz="2600" b="1" dirty="0" smtClean="0">
                <a:solidFill>
                  <a:srgbClr val="00007E"/>
                </a:solidFill>
              </a:rPr>
              <a:t>Организация сетевого взаимодействия из опыта ГАПОУ КТиХО</a:t>
            </a:r>
            <a:endParaRPr lang="ru-RU" sz="2600" dirty="0">
              <a:solidFill>
                <a:srgbClr val="00007E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52413" y="3960490"/>
            <a:ext cx="1800200" cy="936104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>
              <a:solidFill>
                <a:schemeClr val="accent1">
                  <a:lumMod val="50000"/>
                </a:schemeClr>
              </a:solidFill>
              <a:latin typeface="+mj-lt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60331" y="4029078"/>
            <a:ext cx="1512168" cy="75713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400" b="1" dirty="0" smtClean="0"/>
              <a:t>ГАПОУ КТиХО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+mj-lt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052613" y="2304306"/>
            <a:ext cx="2448272" cy="686535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600" dirty="0" smtClean="0"/>
              <a:t>Обучающиеся 3 курса специальности </a:t>
            </a:r>
          </a:p>
          <a:p>
            <a:pPr algn="ctr">
              <a:lnSpc>
                <a:spcPct val="80000"/>
              </a:lnSpc>
            </a:pPr>
            <a:r>
              <a:rPr lang="ru-RU" sz="1600" dirty="0" smtClean="0"/>
              <a:t>54.02.01 Дизайн </a:t>
            </a:r>
            <a:endParaRPr lang="ru-RU" sz="1600" b="1" dirty="0">
              <a:solidFill>
                <a:srgbClr val="00006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7669237" y="3960490"/>
            <a:ext cx="1800200" cy="936104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>
              <a:solidFill>
                <a:schemeClr val="accent1">
                  <a:lumMod val="50000"/>
                </a:schemeClr>
              </a:solidFill>
              <a:latin typeface="+mj-lt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786724" y="4032498"/>
            <a:ext cx="1610705" cy="75713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400" b="1" dirty="0" smtClean="0"/>
              <a:t>ГАПОУ ТСПК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+mj-lt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220965" y="2304306"/>
            <a:ext cx="2448272" cy="686535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600" dirty="0" smtClean="0"/>
              <a:t>Материально-технические ресурсы</a:t>
            </a:r>
          </a:p>
          <a:p>
            <a:pPr algn="ctr">
              <a:lnSpc>
                <a:spcPct val="80000"/>
              </a:lnSpc>
            </a:pPr>
            <a:r>
              <a:rPr lang="ru-RU" sz="1600" dirty="0" smtClean="0"/>
              <a:t>Педагогические кадры</a:t>
            </a:r>
            <a:endParaRPr lang="ru-RU" sz="1600" b="1" dirty="0">
              <a:solidFill>
                <a:srgbClr val="00006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700685" y="3168402"/>
            <a:ext cx="4464496" cy="683264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ru-RU" sz="1600" dirty="0" smtClean="0"/>
              <a:t>ПМ.01 Творческая художественно-проектная деятельность в области культуры и искусства. Профессиональный </a:t>
            </a:r>
            <a:r>
              <a:rPr lang="ru-RU" sz="1600" dirty="0" err="1" smtClean="0"/>
              <a:t>веб-дизайн</a:t>
            </a:r>
            <a:r>
              <a:rPr lang="ru-RU" sz="1600" dirty="0" smtClean="0"/>
              <a:t>.           40 часов </a:t>
            </a:r>
            <a:endParaRPr lang="ru-RU" sz="1600" b="1" dirty="0">
              <a:solidFill>
                <a:srgbClr val="00006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Пятиугольник 24"/>
          <p:cNvSpPr/>
          <p:nvPr/>
        </p:nvSpPr>
        <p:spPr>
          <a:xfrm rot="16200000">
            <a:off x="3789355" y="2814632"/>
            <a:ext cx="2143140" cy="6000792"/>
          </a:xfrm>
          <a:prstGeom prst="homePlate">
            <a:avLst/>
          </a:prstGeom>
          <a:solidFill>
            <a:srgbClr val="EBE1FF"/>
          </a:solidFill>
          <a:ln>
            <a:solidFill>
              <a:srgbClr val="A041DB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>
            <a:off x="5003801" y="5904706"/>
            <a:ext cx="2665436" cy="880241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600" dirty="0" smtClean="0">
                <a:solidFill>
                  <a:schemeClr val="tx1"/>
                </a:solidFill>
              </a:rPr>
              <a:t>Обучающиеся 2 курса специальности 09.02.07 Информационные системы и программирование </a:t>
            </a:r>
            <a:endParaRPr lang="ru-RU" sz="1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052613" y="5904706"/>
            <a:ext cx="2448272" cy="683264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600" dirty="0" smtClean="0"/>
              <a:t>Материально-технические ресурсы</a:t>
            </a:r>
          </a:p>
          <a:p>
            <a:pPr algn="ctr">
              <a:lnSpc>
                <a:spcPct val="80000"/>
              </a:lnSpc>
            </a:pPr>
            <a:r>
              <a:rPr lang="ru-RU" sz="1600" dirty="0" smtClean="0"/>
              <a:t>Педагогические кадры</a:t>
            </a:r>
            <a:endParaRPr lang="ru-RU" sz="1600" b="1" dirty="0">
              <a:solidFill>
                <a:srgbClr val="00006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574909" y="5040610"/>
            <a:ext cx="4429156" cy="683264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ru-RU" sz="1600" dirty="0" smtClean="0">
                <a:solidFill>
                  <a:schemeClr val="tx1"/>
                </a:solidFill>
              </a:rPr>
              <a:t>ПМ.08 Разработка дизайна </a:t>
            </a:r>
            <a:r>
              <a:rPr lang="ru-RU" sz="1600" dirty="0" err="1" smtClean="0">
                <a:solidFill>
                  <a:schemeClr val="tx1"/>
                </a:solidFill>
              </a:rPr>
              <a:t>веб-приложений</a:t>
            </a:r>
            <a:r>
              <a:rPr lang="ru-RU" sz="1600" dirty="0" smtClean="0">
                <a:solidFill>
                  <a:schemeClr val="tx1"/>
                </a:solidFill>
              </a:rPr>
              <a:t>. Основы </a:t>
            </a:r>
            <a:r>
              <a:rPr lang="ru-RU" sz="1600" dirty="0" err="1" smtClean="0">
                <a:solidFill>
                  <a:schemeClr val="tx1"/>
                </a:solidFill>
              </a:rPr>
              <a:t>айдентики</a:t>
            </a:r>
            <a:r>
              <a:rPr lang="ru-RU" sz="1600" dirty="0" smtClean="0">
                <a:solidFill>
                  <a:schemeClr val="tx1"/>
                </a:solidFill>
              </a:rPr>
              <a:t> в графическом дизайне. </a:t>
            </a:r>
          </a:p>
          <a:p>
            <a:pPr algn="ctr">
              <a:lnSpc>
                <a:spcPct val="80000"/>
              </a:lnSpc>
            </a:pPr>
            <a:r>
              <a:rPr lang="ru-RU" sz="1600" dirty="0" smtClean="0">
                <a:solidFill>
                  <a:schemeClr val="tx1"/>
                </a:solidFill>
              </a:rPr>
              <a:t>40 часов </a:t>
            </a:r>
            <a:endParaRPr lang="ru-RU" sz="1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6" name="Прямая со стрелкой 45"/>
          <p:cNvCxnSpPr/>
          <p:nvPr/>
        </p:nvCxnSpPr>
        <p:spPr>
          <a:xfrm flipH="1" flipV="1">
            <a:off x="7669237" y="3024386"/>
            <a:ext cx="1656184" cy="936104"/>
          </a:xfrm>
          <a:prstGeom prst="straightConnector1">
            <a:avLst/>
          </a:prstGeom>
          <a:ln w="190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/>
          <p:nvPr/>
        </p:nvCxnSpPr>
        <p:spPr>
          <a:xfrm>
            <a:off x="396429" y="4896594"/>
            <a:ext cx="1656184" cy="1008112"/>
          </a:xfrm>
          <a:prstGeom prst="straightConnector1">
            <a:avLst/>
          </a:prstGeom>
          <a:ln w="190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/>
          <p:nvPr/>
        </p:nvCxnSpPr>
        <p:spPr>
          <a:xfrm flipH="1">
            <a:off x="7669237" y="4896594"/>
            <a:ext cx="1656184" cy="1008112"/>
          </a:xfrm>
          <a:prstGeom prst="straightConnector1">
            <a:avLst/>
          </a:prstGeom>
          <a:ln w="190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/>
          <p:nvPr/>
        </p:nvCxnSpPr>
        <p:spPr>
          <a:xfrm flipV="1">
            <a:off x="324421" y="2952378"/>
            <a:ext cx="1728192" cy="1008112"/>
          </a:xfrm>
          <a:prstGeom prst="straightConnector1">
            <a:avLst/>
          </a:prstGeom>
          <a:ln w="190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7514</TotalTime>
  <Words>759</Words>
  <Application>Microsoft Office PowerPoint</Application>
  <PresentationFormat>Произвольный</PresentationFormat>
  <Paragraphs>69</Paragraphs>
  <Slides>11</Slides>
  <Notes>10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宋体</vt:lpstr>
      <vt:lpstr>Arial</vt:lpstr>
      <vt:lpstr>Calibri</vt:lpstr>
      <vt:lpstr>Times New Roman</vt:lpstr>
      <vt:lpstr>Тема Office</vt:lpstr>
      <vt:lpstr>Презентация PowerPoint</vt:lpstr>
      <vt:lpstr>Приказ Министерства науки и высшего образования РФ и Министерства просвещения РФ от 5 августа 2020 г. № 882/391 "Об организации и осуществлении образовательной деятельности при сетевой форме реализации образовательных программ"</vt:lpstr>
      <vt:lpstr>Порядок организации и осуществления образовательной деятельности при сетевой форме реализации образовательных программ</vt:lpstr>
      <vt:lpstr>Порядок организации и осуществления образовательной деятельности при сетевой форме реализации образовательных программ</vt:lpstr>
      <vt:lpstr>Организационное обеспечение сетевого взаимодействия </vt:lpstr>
      <vt:lpstr>Документы ОО для организации и осуществлении образовательной деятельности при сетевой форме реализации образовательных программ</vt:lpstr>
      <vt:lpstr>Презентация PowerPoint</vt:lpstr>
      <vt:lpstr>Технологическая схема поэтапной реализации образовательных программ в сетевой форме</vt:lpstr>
      <vt:lpstr>Организация сетевого взаимодействия из опыта ГАПОУ КТиХО</vt:lpstr>
      <vt:lpstr>Организация сетевого взаимодействия из опыта ГАПОУ КТиХО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Роменская Н.В.</dc:creator>
  <cp:lastModifiedBy>Пользователь Windows</cp:lastModifiedBy>
  <cp:revision>619</cp:revision>
  <dcterms:created xsi:type="dcterms:W3CDTF">2017-01-22T12:16:33Z</dcterms:created>
  <dcterms:modified xsi:type="dcterms:W3CDTF">2020-10-07T05:45:31Z</dcterms:modified>
</cp:coreProperties>
</file>